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2"/>
  </p:notesMasterIdLst>
  <p:sldIdLst>
    <p:sldId id="266" r:id="rId2"/>
    <p:sldId id="267" r:id="rId3"/>
    <p:sldId id="259" r:id="rId4"/>
    <p:sldId id="276" r:id="rId5"/>
    <p:sldId id="270" r:id="rId6"/>
    <p:sldId id="272" r:id="rId7"/>
    <p:sldId id="268" r:id="rId8"/>
    <p:sldId id="273" r:id="rId9"/>
    <p:sldId id="269" r:id="rId10"/>
    <p:sldId id="271" r:id="rId11"/>
  </p:sldIdLst>
  <p:sldSz cx="18288000" cy="10282238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39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B5B818-5B4B-48B1-9B93-774CE235BC5F}">
  <a:tblStyle styleId="{ACB5B818-5B4B-48B1-9B93-774CE235BC5F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59" autoAdjust="0"/>
    <p:restoredTop sz="86372" autoAdjust="0"/>
  </p:normalViewPr>
  <p:slideViewPr>
    <p:cSldViewPr snapToGrid="0">
      <p:cViewPr varScale="1">
        <p:scale>
          <a:sx n="63" d="100"/>
          <a:sy n="63" d="100"/>
        </p:scale>
        <p:origin x="108" y="282"/>
      </p:cViewPr>
      <p:guideLst>
        <p:guide orient="horz" pos="3239"/>
        <p:guide pos="5760"/>
      </p:guideLst>
    </p:cSldViewPr>
  </p:slideViewPr>
  <p:outlineViewPr>
    <p:cViewPr>
      <p:scale>
        <a:sx n="33" d="100"/>
        <a:sy n="33" d="100"/>
      </p:scale>
      <p:origin x="0" y="-64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media/image1.png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273825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20169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40337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60504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80673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600841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521010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41177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61345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414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54035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433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49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5840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4512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549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753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9870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753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333333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781050" y="3636866"/>
            <a:ext cx="16444200" cy="1866336"/>
          </a:xfrm>
          <a:prstGeom prst="rect">
            <a:avLst/>
          </a:prstGeom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700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700"/>
            </a:lvl2pPr>
            <a:lvl3pPr lvl="2" rtl="0">
              <a:spcBef>
                <a:spcPts val="0"/>
              </a:spcBef>
              <a:buSzPct val="100000"/>
              <a:defRPr sz="9700"/>
            </a:lvl3pPr>
            <a:lvl4pPr lvl="3" rtl="0">
              <a:spcBef>
                <a:spcPts val="0"/>
              </a:spcBef>
              <a:buSzPct val="100000"/>
              <a:defRPr sz="9700"/>
            </a:lvl4pPr>
            <a:lvl5pPr lvl="4" rtl="0">
              <a:spcBef>
                <a:spcPts val="0"/>
              </a:spcBef>
              <a:buSzPct val="100000"/>
              <a:defRPr sz="9700"/>
            </a:lvl5pPr>
            <a:lvl6pPr lvl="5" rtl="0">
              <a:spcBef>
                <a:spcPts val="0"/>
              </a:spcBef>
              <a:buSzPct val="100000"/>
              <a:defRPr sz="9700"/>
            </a:lvl6pPr>
            <a:lvl7pPr lvl="6" rtl="0">
              <a:spcBef>
                <a:spcPts val="0"/>
              </a:spcBef>
              <a:buSzPct val="100000"/>
              <a:defRPr sz="9700"/>
            </a:lvl7pPr>
            <a:lvl8pPr lvl="7" rtl="0">
              <a:spcBef>
                <a:spcPts val="0"/>
              </a:spcBef>
              <a:buSzPct val="100000"/>
              <a:defRPr sz="9700"/>
            </a:lvl8pPr>
            <a:lvl9pPr lvl="8" rtl="0">
              <a:spcBef>
                <a:spcPts val="0"/>
              </a:spcBef>
              <a:buSzPct val="100000"/>
              <a:defRPr sz="97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rot="10800000" flipH="1">
            <a:off x="0" y="1312193"/>
            <a:ext cx="18288000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34" name="Shape 34"/>
          <p:cNvSpPr/>
          <p:nvPr/>
        </p:nvSpPr>
        <p:spPr>
          <a:xfrm>
            <a:off x="0" y="1312092"/>
            <a:ext cx="18288000" cy="217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196500" y="32684"/>
            <a:ext cx="17653200" cy="1204842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spcBef>
                <a:spcPts val="0"/>
              </a:spcBef>
              <a:buSzPct val="100000"/>
              <a:defRPr sz="4000"/>
            </a:lvl1pPr>
            <a:lvl2pPr lvl="1" rtl="0">
              <a:spcBef>
                <a:spcPts val="0"/>
              </a:spcBef>
              <a:buSzPct val="100000"/>
              <a:defRPr sz="3600"/>
            </a:lvl2pPr>
            <a:lvl3pPr lvl="2" rtl="0">
              <a:spcBef>
                <a:spcPts val="0"/>
              </a:spcBef>
              <a:buSzPct val="100000"/>
              <a:defRPr sz="3600"/>
            </a:lvl3pPr>
            <a:lvl4pPr lvl="3" rtl="0">
              <a:spcBef>
                <a:spcPts val="0"/>
              </a:spcBef>
              <a:buSzPct val="100000"/>
              <a:defRPr sz="3600"/>
            </a:lvl4pPr>
            <a:lvl5pPr lvl="4" rtl="0">
              <a:spcBef>
                <a:spcPts val="0"/>
              </a:spcBef>
              <a:buSzPct val="100000"/>
              <a:defRPr sz="3600"/>
            </a:lvl5pPr>
            <a:lvl6pPr lvl="5" rtl="0">
              <a:spcBef>
                <a:spcPts val="0"/>
              </a:spcBef>
              <a:buSzPct val="100000"/>
              <a:defRPr sz="3600"/>
            </a:lvl6pPr>
            <a:lvl7pPr lvl="6" rtl="0">
              <a:spcBef>
                <a:spcPts val="0"/>
              </a:spcBef>
              <a:buSzPct val="100000"/>
              <a:defRPr sz="3600"/>
            </a:lvl7pPr>
            <a:lvl8pPr lvl="7" rtl="0">
              <a:spcBef>
                <a:spcPts val="0"/>
              </a:spcBef>
              <a:buSzPct val="100000"/>
              <a:defRPr sz="3600"/>
            </a:lvl8pPr>
            <a:lvl9pPr lvl="8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6283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rot="10800000" flipH="1">
            <a:off x="0" y="3370439"/>
            <a:ext cx="18288000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21" name="Shape 21"/>
          <p:cNvSpPr/>
          <p:nvPr/>
        </p:nvSpPr>
        <p:spPr>
          <a:xfrm>
            <a:off x="0" y="3370440"/>
            <a:ext cx="18288000" cy="217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943800" y="1476767"/>
            <a:ext cx="16444200" cy="1534690"/>
          </a:xfrm>
          <a:prstGeom prst="rect">
            <a:avLst/>
          </a:prstGeom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16444200" cy="5417891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4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uthor Profi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 flipH="1">
            <a:off x="0" y="0"/>
            <a:ext cx="9144000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55" name="Shape 55"/>
          <p:cNvSpPr/>
          <p:nvPr/>
        </p:nvSpPr>
        <p:spPr>
          <a:xfrm rot="5400000">
            <a:off x="3895231" y="5033119"/>
            <a:ext cx="10281039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531000" y="6772113"/>
            <a:ext cx="8090400" cy="2963228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algn="ctr" rtl="0">
              <a:spcBef>
                <a:spcPts val="0"/>
              </a:spcBef>
              <a:buClr>
                <a:srgbClr val="4285F4"/>
              </a:buClr>
              <a:buSzPct val="100000"/>
              <a:defRPr sz="4800">
                <a:solidFill>
                  <a:srgbClr val="4285F4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9879000" y="1447730"/>
            <a:ext cx="7674000" cy="7386779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3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59" name="Shape 59" descr="Corporate headshot of a man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85107" y="1835102"/>
            <a:ext cx="4582200" cy="4580079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 rot="10800000" flipH="1">
            <a:off x="0" y="0"/>
            <a:ext cx="18288000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62" name="Shape 62"/>
          <p:cNvSpPr/>
          <p:nvPr/>
        </p:nvSpPr>
        <p:spPr>
          <a:xfrm rot="10800000" flipH="1">
            <a:off x="0" y="9241170"/>
            <a:ext cx="18288000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14300" y="9389301"/>
            <a:ext cx="16764000" cy="892986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43800" y="1476767"/>
            <a:ext cx="16444200" cy="1534690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16444200" cy="5417891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7047082" y="9386900"/>
            <a:ext cx="1097400" cy="786835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ctr" anchorCtr="0">
            <a:noAutofit/>
          </a:bodyPr>
          <a:lstStyle/>
          <a:p>
            <a:pPr algn="r"/>
            <a:fld id="{00000000-1234-1234-1234-123412341234}" type="slidenum">
              <a:rPr lang="en" sz="2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2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7" r:id="rId3"/>
    <p:sldLayoutId id="2147483658" r:id="rId4"/>
    <p:sldLayoutId id="2147483660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7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ctrTitle"/>
          </p:nvPr>
        </p:nvSpPr>
        <p:spPr>
          <a:xfrm>
            <a:off x="781050" y="3609462"/>
            <a:ext cx="16444200" cy="1900337"/>
          </a:xfrm>
          <a:prstGeom prst="rect">
            <a:avLst/>
          </a:prstGeom>
        </p:spPr>
        <p:txBody>
          <a:bodyPr lIns="184004" tIns="184004" rIns="184004" bIns="184004" anchor="b" anchorCtr="0">
            <a:noAutofit/>
          </a:bodyPr>
          <a:lstStyle/>
          <a:p>
            <a:r>
              <a:rPr lang="en-US" sz="7200" dirty="0"/>
              <a:t>Ethical Hacking – Intermediate Level </a:t>
            </a:r>
            <a:br>
              <a:rPr lang="en-US" sz="7200" dirty="0"/>
            </a:br>
            <a:r>
              <a:rPr lang="en-US" sz="7200" dirty="0"/>
              <a:t>A Hands-On Approach to Ethical Hacking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subTitle" idx="1"/>
          </p:nvPr>
        </p:nvSpPr>
        <p:spPr>
          <a:xfrm>
            <a:off x="781050" y="5583596"/>
            <a:ext cx="16444200" cy="881165"/>
          </a:xfrm>
          <a:prstGeom prst="rect">
            <a:avLst/>
          </a:prstGeom>
        </p:spPr>
        <p:txBody>
          <a:bodyPr lIns="184004" tIns="184004" rIns="184004" bIns="184004" anchor="t" anchorCtr="0">
            <a:noAutofit/>
          </a:bodyPr>
          <a:lstStyle/>
          <a:p>
            <a:r>
              <a:rPr lang="en-US" dirty="0"/>
              <a:t>Prof. K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878052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1050" y="4028562"/>
            <a:ext cx="16444200" cy="1900337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pPr lvl="0" algn="ctr"/>
            <a:r>
              <a:rPr lang="en-US" dirty="0"/>
              <a:t>Let’s Get Started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800649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613820" y="6581104"/>
            <a:ext cx="8086655" cy="3017213"/>
          </a:xfrm>
          <a:prstGeom prst="rect">
            <a:avLst/>
          </a:prstGeom>
        </p:spPr>
        <p:txBody>
          <a:bodyPr lIns="183931" tIns="183931" rIns="183931" bIns="183931" anchor="t" anchorCtr="0">
            <a:noAutofit/>
          </a:bodyPr>
          <a:lstStyle/>
          <a:p>
            <a:r>
              <a:rPr lang="en-US" dirty="0"/>
              <a:t>Prof. K</a:t>
            </a:r>
            <a:endParaRPr lang="en" dirty="0"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9878663" y="1380444"/>
            <a:ext cx="7670447" cy="7521354"/>
          </a:xfrm>
          <a:prstGeom prst="rect">
            <a:avLst/>
          </a:prstGeom>
        </p:spPr>
        <p:txBody>
          <a:bodyPr lIns="183931" tIns="183931" rIns="183931" bIns="183931" anchor="ctr" anchorCtr="0">
            <a:noAutofit/>
          </a:bodyPr>
          <a:lstStyle/>
          <a:p>
            <a:pPr marL="571500" indent="-571500">
              <a:buFont typeface="Calibri" panose="020F0502020204030204" pitchFamily="34" charset="0"/>
              <a:buChar char="●"/>
            </a:pPr>
            <a:r>
              <a:rPr lang="en-US" sz="3200" dirty="0"/>
              <a:t>Master of Science in Cybersecurity</a:t>
            </a:r>
          </a:p>
          <a:p>
            <a:pPr marL="571500" indent="-571500">
              <a:buFont typeface="Calibri" panose="020F0502020204030204" pitchFamily="34" charset="0"/>
              <a:buChar char="●"/>
            </a:pPr>
            <a:r>
              <a:rPr lang="en-US" sz="3200" dirty="0"/>
              <a:t>Master of Science in Information Technology</a:t>
            </a:r>
          </a:p>
          <a:p>
            <a:pPr marL="571500" indent="-571500">
              <a:buFont typeface="Calibri" panose="020F0502020204030204" pitchFamily="34" charset="0"/>
              <a:buChar char="●"/>
            </a:pPr>
            <a:r>
              <a:rPr lang="en-US" sz="3200" dirty="0"/>
              <a:t>Over 20 Years of experience as Networking Consultant, Ethical Hacker, Technical Trainer and Online Instructor</a:t>
            </a:r>
          </a:p>
          <a:p>
            <a:pPr marL="571500" indent="-571500">
              <a:buFont typeface="Calibri" panose="020F0502020204030204" pitchFamily="34" charset="0"/>
              <a:buChar char="●"/>
            </a:pPr>
            <a:r>
              <a:rPr lang="en-US" sz="3200" dirty="0"/>
              <a:t>Reach me at: information@syberoffense.com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3FC23D-977D-498E-8F84-1213280CD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313" y="1884247"/>
            <a:ext cx="5306479" cy="469685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85430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1050" y="4028562"/>
            <a:ext cx="16444200" cy="1900337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pPr lvl="0"/>
            <a:r>
              <a:rPr lang="en-US" dirty="0"/>
              <a:t>The Course Overview	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PH" sz="4400" dirty="0"/>
              <a:t>Network Design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Labs are built using VirtualBox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All links for software ISO, and OVA images are provided in the lab files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One Virtual Install of Kali Linux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One virtual install of and Metasploitable2 </a:t>
            </a:r>
          </a:p>
        </p:txBody>
      </p:sp>
    </p:spTree>
    <p:extLst>
      <p:ext uri="{BB962C8B-B14F-4D97-AF65-F5344CB8AC3E}">
        <p14:creationId xmlns:p14="http://schemas.microsoft.com/office/powerpoint/2010/main" val="3764343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1356493" y="4304760"/>
            <a:ext cx="0" cy="2244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450666" y="3989950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1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450666" y="4569735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Course Overview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4226023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4320162" y="7447204"/>
            <a:ext cx="4648553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2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4320192" y="8026970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Building Your Virtual Lab Environment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6298632" y="4288329"/>
            <a:ext cx="0" cy="231013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392804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3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392804" y="4569762"/>
            <a:ext cx="4753793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Anonymity  - Remaining Anonymous While Pentesting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9915308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10009480" y="7440640"/>
            <a:ext cx="3629880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4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10009480" y="8020425"/>
            <a:ext cx="5809640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 err="1">
                <a:solidFill>
                  <a:schemeClr val="dk2"/>
                </a:solidFill>
              </a:rPr>
              <a:t>NMap</a:t>
            </a:r>
            <a:endParaRPr lang="en-US" sz="2801" dirty="0">
              <a:solidFill>
                <a:schemeClr val="dk2"/>
              </a:solidFill>
            </a:endParaRPr>
          </a:p>
        </p:txBody>
      </p:sp>
      <p:cxnSp>
        <p:nvCxnSpPr>
          <p:cNvPr id="126" name="Shape 126"/>
          <p:cNvCxnSpPr/>
          <p:nvPr/>
        </p:nvCxnSpPr>
        <p:spPr>
          <a:xfrm rot="10800000">
            <a:off x="11240772" y="4288540"/>
            <a:ext cx="0" cy="233471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11334940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5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1348148" y="4502121"/>
            <a:ext cx="524477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Reverse Shells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940003" y="1476772"/>
            <a:ext cx="16451820" cy="1534689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-US" sz="4402" dirty="0"/>
              <a:t>Curriculum</a:t>
            </a:r>
            <a:endParaRPr lang="en" sz="4402" dirty="0"/>
          </a:p>
        </p:txBody>
      </p:sp>
      <p:grpSp>
        <p:nvGrpSpPr>
          <p:cNvPr id="130" name="Shape 130"/>
          <p:cNvGrpSpPr/>
          <p:nvPr/>
        </p:nvGrpSpPr>
        <p:grpSpPr>
          <a:xfrm>
            <a:off x="762998" y="5981660"/>
            <a:ext cx="16762037" cy="1334981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</p:grpSp>
    </p:spTree>
    <p:extLst>
      <p:ext uri="{BB962C8B-B14F-4D97-AF65-F5344CB8AC3E}">
        <p14:creationId xmlns:p14="http://schemas.microsoft.com/office/powerpoint/2010/main" val="353507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1356493" y="4304760"/>
            <a:ext cx="0" cy="2244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450666" y="3989950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6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450666" y="4569735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Auditing Wireless Networks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4226023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4320162" y="7447204"/>
            <a:ext cx="4648553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7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4320192" y="8026970"/>
            <a:ext cx="4648523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Wireshark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6298632" y="4288329"/>
            <a:ext cx="0" cy="231013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392804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8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392804" y="4569762"/>
            <a:ext cx="4557134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Web App Penetration Testing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9915308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10009480" y="7440640"/>
            <a:ext cx="3629880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2" dirty="0">
                <a:solidFill>
                  <a:schemeClr val="dk1"/>
                </a:solidFill>
              </a:rPr>
              <a:t>Section 9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10009479" y="8020425"/>
            <a:ext cx="4670645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CTF - SQL Injection to Shell Walkthrough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940003" y="1476772"/>
            <a:ext cx="16451820" cy="1534689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-US" sz="4402" dirty="0"/>
              <a:t>Curriculum</a:t>
            </a:r>
            <a:endParaRPr lang="en" sz="4402" dirty="0"/>
          </a:p>
        </p:txBody>
      </p:sp>
      <p:grpSp>
        <p:nvGrpSpPr>
          <p:cNvPr id="130" name="Shape 130"/>
          <p:cNvGrpSpPr/>
          <p:nvPr/>
        </p:nvGrpSpPr>
        <p:grpSpPr>
          <a:xfrm>
            <a:off x="762998" y="5981660"/>
            <a:ext cx="16762037" cy="1334981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</p:grpSp>
    </p:spTree>
    <p:extLst>
      <p:ext uri="{BB962C8B-B14F-4D97-AF65-F5344CB8AC3E}">
        <p14:creationId xmlns:p14="http://schemas.microsoft.com/office/powerpoint/2010/main" val="2868228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PH" sz="4400" dirty="0"/>
              <a:t>Hardware and Software Requirement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 host machine with a preferred operating system of Windows 7, 8 or 10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 minimum of 4 GB of RAM (8 GB recommended)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 system BIOS capable of Supporting </a:t>
            </a:r>
            <a:r>
              <a:rPr lang="en-US" sz="4000" dirty="0" err="1">
                <a:solidFill>
                  <a:srgbClr val="434343"/>
                </a:solidFill>
              </a:rPr>
              <a:t>VT+x</a:t>
            </a:r>
            <a:r>
              <a:rPr lang="en-US" sz="4000" dirty="0">
                <a:solidFill>
                  <a:srgbClr val="434343"/>
                </a:solidFill>
              </a:rPr>
              <a:t> virtualization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Internet connection</a:t>
            </a:r>
          </a:p>
        </p:txBody>
      </p:sp>
    </p:spTree>
    <p:extLst>
      <p:ext uri="{BB962C8B-B14F-4D97-AF65-F5344CB8AC3E}">
        <p14:creationId xmlns:p14="http://schemas.microsoft.com/office/powerpoint/2010/main" val="748141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PH" sz="4400" dirty="0"/>
              <a:t>Prerequisites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Basic knowledge of operating systems, networking principles, IP Addressing and DNS.</a:t>
            </a:r>
          </a:p>
        </p:txBody>
      </p:sp>
    </p:spTree>
    <p:extLst>
      <p:ext uri="{BB962C8B-B14F-4D97-AF65-F5344CB8AC3E}">
        <p14:creationId xmlns:p14="http://schemas.microsoft.com/office/powerpoint/2010/main" val="3228457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6500" y="-60382"/>
            <a:ext cx="17653200" cy="1226792"/>
          </a:xfrm>
          <a:prstGeom prst="rect">
            <a:avLst/>
          </a:prstGeom>
        </p:spPr>
        <p:txBody>
          <a:bodyPr lIns="184008" tIns="184008" rIns="184008" bIns="184008" anchor="ctr" anchorCtr="0">
            <a:noAutofit/>
          </a:bodyPr>
          <a:lstStyle/>
          <a:p>
            <a:pPr lvl="0" algn="ctr"/>
            <a:r>
              <a:rPr lang="en-US" sz="4400" dirty="0"/>
              <a:t>Extra Information</a:t>
            </a:r>
            <a:endParaRPr lang="en" sz="4400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7500" y="1714824"/>
            <a:ext cx="17432400" cy="8189403"/>
          </a:xfrm>
          <a:prstGeom prst="rect">
            <a:avLst/>
          </a:prstGeom>
        </p:spPr>
        <p:txBody>
          <a:bodyPr lIns="184008" tIns="184008" rIns="184008" bIns="184008" anchor="t" anchorCtr="0">
            <a:noAutofit/>
          </a:bodyPr>
          <a:lstStyle/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More lessons to be added.</a:t>
            </a:r>
          </a:p>
          <a:p>
            <a:pPr marL="920169" indent="-715686">
              <a:buClr>
                <a:srgbClr val="434343"/>
              </a:buClr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Lifetime access to the course.</a:t>
            </a:r>
          </a:p>
        </p:txBody>
      </p:sp>
    </p:spTree>
    <p:extLst>
      <p:ext uri="{BB962C8B-B14F-4D97-AF65-F5344CB8AC3E}">
        <p14:creationId xmlns:p14="http://schemas.microsoft.com/office/powerpoint/2010/main" val="2158195487"/>
      </p:ext>
    </p:extLst>
  </p:cSld>
  <p:clrMapOvr>
    <a:masterClrMapping/>
  </p:clrMapOvr>
</p:sld>
</file>

<file path=ppt/theme/theme1.xml><?xml version="1.0" encoding="utf-8"?>
<a:theme xmlns:a="http://schemas.openxmlformats.org/drawingml/2006/main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3" ma:contentTypeDescription="Create a new document." ma:contentTypeScope="" ma:versionID="2ed94a41d966dadefce7d6cb6e267ff6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4c3cb9bab2f6492a419f9f8c6078ec35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CEC8BA6C-8C2C-4D99-99CF-5D289476C09E}"/>
</file>

<file path=customXml/itemProps2.xml><?xml version="1.0" encoding="utf-8"?>
<ds:datastoreItem xmlns:ds="http://schemas.openxmlformats.org/officeDocument/2006/customXml" ds:itemID="{5F107A6E-191F-4918-BC88-756E50F5937C}"/>
</file>

<file path=customXml/itemProps3.xml><?xml version="1.0" encoding="utf-8"?>
<ds:datastoreItem xmlns:ds="http://schemas.openxmlformats.org/officeDocument/2006/customXml" ds:itemID="{15D89775-821A-4E3A-B1EB-CB125756FE97}"/>
</file>

<file path=docProps/app.xml><?xml version="1.0" encoding="utf-8"?>
<Properties xmlns="http://schemas.openxmlformats.org/officeDocument/2006/extended-properties" xmlns:vt="http://schemas.openxmlformats.org/officeDocument/2006/docPropsVTypes">
  <TotalTime>1697</TotalTime>
  <Words>219</Words>
  <Application>Microsoft Office PowerPoint</Application>
  <PresentationFormat>Custom</PresentationFormat>
  <Paragraphs>44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Roboto</vt:lpstr>
      <vt:lpstr>Calibri</vt:lpstr>
      <vt:lpstr>Packt</vt:lpstr>
      <vt:lpstr>Ethical Hacking – Intermediate Level  A Hands-On Approach to Ethical Hacking</vt:lpstr>
      <vt:lpstr>Prof. K</vt:lpstr>
      <vt:lpstr>The Course Overview </vt:lpstr>
      <vt:lpstr>Network Design</vt:lpstr>
      <vt:lpstr>Section 1</vt:lpstr>
      <vt:lpstr>Section 6</vt:lpstr>
      <vt:lpstr>Hardware and Software Requirement</vt:lpstr>
      <vt:lpstr>Prerequisites</vt:lpstr>
      <vt:lpstr>Extra Information</vt:lpstr>
      <vt:lpstr>Let’s Get Started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 - Building a Blog Application</dc:title>
  <dc:creator>Expat</dc:creator>
  <cp:lastModifiedBy>cliff krahenbill</cp:lastModifiedBy>
  <cp:revision>62</cp:revision>
  <dcterms:modified xsi:type="dcterms:W3CDTF">2021-05-11T11:28:17Z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